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3"/>
    <p:sldId id="571" r:id="rId4"/>
    <p:sldId id="572" r:id="rId5"/>
    <p:sldId id="573" r:id="rId6"/>
    <p:sldId id="574" r:id="rId7"/>
    <p:sldId id="575" r:id="rId8"/>
    <p:sldId id="576" r:id="rId9"/>
    <p:sldId id="580" r:id="rId10"/>
    <p:sldId id="581" r:id="rId11"/>
    <p:sldId id="582" r:id="rId12"/>
    <p:sldId id="583" r:id="rId13"/>
    <p:sldId id="584" r:id="rId14"/>
    <p:sldId id="585" r:id="rId15"/>
    <p:sldId id="577" r:id="rId16"/>
    <p:sldId id="579" r:id="rId17"/>
    <p:sldId id="578" r:id="rId18"/>
    <p:sldId id="570" r:id="rId19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102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Link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Project Title: Client Behavior Classification in Banking</a:t>
            </a:r>
          </a:p>
          <a:p>
            <a:r>
              <a:t>Presented By: Chandana S.</a:t>
            </a:r>
          </a:p>
          <a:p>
            <a:r>
              <a:t>College Name: BMS College for Women</a:t>
            </a:r>
          </a:p>
          <a:p>
            <a:r>
              <a:t>Department: Information Technology</a:t>
            </a:r>
          </a:p>
          <a:p>
            <a:r>
              <a:t>Email ID: your.email@example.com</a:t>
            </a:r>
          </a:p>
          <a:p>
            <a:r>
              <a:t>AICTE Student ID: 1234567890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9609" y="679731"/>
            <a:ext cx="4779664" cy="2386161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altLang="en-US" sz="5335"/>
              <a:t>Client Behavio</a:t>
            </a:r>
            <a:r>
              <a:rPr lang="en-IN" altLang="en-US" sz="5335"/>
              <a:t>u</a:t>
            </a:r>
            <a:r>
              <a:rPr lang="en-US" altLang="en-US" sz="5335"/>
              <a:t>r Classification in Banking</a:t>
            </a:r>
            <a:endParaRPr lang="en-US" altLang="en-US" sz="5335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9440" y="3428365"/>
            <a:ext cx="4171950" cy="266382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400" b="1" cap="all" dirty="0"/>
              <a:t>Presented By</a:t>
            </a:r>
            <a:r>
              <a:rPr lang="en-IN" altLang="en-US" sz="1400" b="1" cap="all" dirty="0"/>
              <a:t> : Chandana S</a:t>
            </a:r>
            <a:endParaRPr lang="en-US" sz="1400" cap="all" dirty="0"/>
          </a:p>
          <a:p>
            <a:pPr algn="l">
              <a:spcAft>
                <a:spcPts val="600"/>
              </a:spcAft>
            </a:pPr>
            <a:r>
              <a:rPr lang="en-US" sz="1400" b="1" cap="all" dirty="0"/>
              <a:t>Student Name:</a:t>
            </a:r>
            <a:r>
              <a:rPr lang="en-IN" altLang="en-US" sz="1400" b="1" cap="all" dirty="0"/>
              <a:t> Chandana S</a:t>
            </a:r>
            <a:endParaRPr lang="en-US" sz="1400" b="1" cap="all" dirty="0"/>
          </a:p>
          <a:p>
            <a:pPr algn="l">
              <a:spcAft>
                <a:spcPts val="600"/>
              </a:spcAft>
            </a:pPr>
            <a:r>
              <a:rPr lang="en-US" sz="1400" b="1" cap="all" dirty="0"/>
              <a:t>College Name:</a:t>
            </a:r>
            <a:r>
              <a:rPr lang="en-IN" altLang="en-US" sz="1400" b="1" cap="all" dirty="0"/>
              <a:t> Manipal university jaipur</a:t>
            </a:r>
            <a:endParaRPr lang="en-US" sz="1400" b="1" cap="all" dirty="0"/>
          </a:p>
          <a:p>
            <a:pPr algn="l">
              <a:spcAft>
                <a:spcPts val="600"/>
              </a:spcAft>
            </a:pPr>
            <a:r>
              <a:rPr lang="en-US" sz="1400" b="1" cap="all" dirty="0"/>
              <a:t>Department:</a:t>
            </a:r>
            <a:r>
              <a:rPr lang="en-IN" altLang="en-US" sz="1400" b="1" cap="all" dirty="0"/>
              <a:t> computer science</a:t>
            </a:r>
            <a:endParaRPr lang="en-US" sz="1400" b="1" cap="all" dirty="0"/>
          </a:p>
          <a:p>
            <a:pPr algn="l">
              <a:spcAft>
                <a:spcPts val="600"/>
              </a:spcAft>
            </a:pPr>
            <a:r>
              <a:rPr lang="en-US" sz="1400" b="1" cap="all" dirty="0"/>
              <a:t>Email ID:</a:t>
            </a:r>
            <a:r>
              <a:rPr lang="en-IN" altLang="en-US" sz="1400" b="1" cap="all" dirty="0"/>
              <a:t> schandana2010@gmail.com</a:t>
            </a:r>
            <a:endParaRPr lang="en-US" sz="1400" b="1" cap="all" dirty="0"/>
          </a:p>
          <a:p>
            <a:pPr algn="l">
              <a:spcAft>
                <a:spcPts val="600"/>
              </a:spcAft>
            </a:pPr>
            <a:r>
              <a:rPr lang="en-US" sz="1400" b="1" cap="all" dirty="0"/>
              <a:t>AICTE Student ID:</a:t>
            </a:r>
            <a:r>
              <a:rPr lang="en-IN" altLang="en-US" sz="1400" b="1" cap="all" dirty="0"/>
              <a:t> </a:t>
            </a:r>
            <a:r>
              <a:rPr lang="en-US" altLang="en-US" sz="1400" b="1" cap="all" dirty="0"/>
              <a:t>STU65b509efc5b311706363375</a:t>
            </a:r>
            <a:endParaRPr lang="en-US" altLang="en-US" sz="1400" b="1" cap="all" dirty="0"/>
          </a:p>
        </p:txBody>
      </p:sp>
      <p:grpSp>
        <p:nvGrpSpPr>
          <p:cNvPr id="45" name="Group 44"/>
          <p:cNvGrpSpPr>
            <a:grpSpLocks noGrp="1" noRot="1" noChangeAspect="1" noMove="1" noResize="1" noUngrp="1"/>
          </p:cNvGrpSpPr>
          <p:nvPr/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46" name="Straight Connector 45"/>
            <p:cNvCxnSpPr/>
            <p:nvPr/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/>
            <p:nvPr/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Rectangle 4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2440" y="269240"/>
            <a:ext cx="5951220" cy="62083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005" y="162560"/>
            <a:ext cx="5578475" cy="3971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035" y="4133215"/>
            <a:ext cx="9753600" cy="24460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940" y="162560"/>
            <a:ext cx="5273040" cy="38328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r="9837"/>
          <a:stretch>
            <a:fillRect/>
          </a:stretch>
        </p:blipFill>
        <p:spPr>
          <a:xfrm>
            <a:off x="273050" y="78105"/>
            <a:ext cx="5200650" cy="32410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r="14383"/>
          <a:stretch>
            <a:fillRect/>
          </a:stretch>
        </p:blipFill>
        <p:spPr>
          <a:xfrm>
            <a:off x="6254115" y="158750"/>
            <a:ext cx="4940300" cy="30562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 r="20540"/>
          <a:stretch>
            <a:fillRect/>
          </a:stretch>
        </p:blipFill>
        <p:spPr>
          <a:xfrm>
            <a:off x="273050" y="3319145"/>
            <a:ext cx="5096510" cy="34010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8950" y="3215005"/>
            <a:ext cx="6007100" cy="33147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0485" y="184150"/>
            <a:ext cx="5877560" cy="33680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r="14305"/>
          <a:stretch>
            <a:fillRect/>
          </a:stretch>
        </p:blipFill>
        <p:spPr>
          <a:xfrm>
            <a:off x="6388100" y="184150"/>
            <a:ext cx="5080000" cy="32448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 r="22189"/>
          <a:stretch>
            <a:fillRect/>
          </a:stretch>
        </p:blipFill>
        <p:spPr>
          <a:xfrm>
            <a:off x="424180" y="3908425"/>
            <a:ext cx="5524500" cy="24536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rcRect r="14454"/>
          <a:stretch>
            <a:fillRect/>
          </a:stretch>
        </p:blipFill>
        <p:spPr>
          <a:xfrm>
            <a:off x="6115050" y="3429000"/>
            <a:ext cx="5626100" cy="314388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r="38085"/>
          <a:stretch>
            <a:fillRect/>
          </a:stretch>
        </p:blipFill>
        <p:spPr>
          <a:xfrm>
            <a:off x="181610" y="1174750"/>
            <a:ext cx="3996055" cy="42824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150" y="702945"/>
            <a:ext cx="7859395" cy="52203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- Successfully classified client behavior using machine learning</a:t>
            </a:r>
          </a:p>
          <a:p>
            <a:r>
              <a:t>- Feature importance varies by model</a:t>
            </a:r>
          </a:p>
          <a:p>
            <a:r>
              <a:t>- Decision tree allows visual understanding of client segmentation</a:t>
            </a:r>
          </a:p>
          <a:p>
            <a:r>
              <a:t>- Boosts marketing effectiveness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t>Conclusion</a:t>
            </a:r>
          </a:p>
        </p:txBody>
      </p:sp>
      <p:sp>
        <p:nvSpPr>
          <p:cNvPr id="10" name="sketch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The project successfully classified client behavior using ML.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Feature importance varied across models, showing need for model-based tuning.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Decision tree helps in understanding customer segmentation visually.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The solution improves marketing effectiveness and targeting.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0" indent="0">
              <a:buNone/>
            </a:pP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- Deploy as interactive dashboard for bank staff</a:t>
            </a:r>
          </a:p>
          <a:p>
            <a:r>
              <a:t>- Integrate real-time data updates</a:t>
            </a:r>
          </a:p>
          <a:p>
            <a:r>
              <a:t>- Add more client data: transactions, web behavior</a:t>
            </a:r>
          </a:p>
          <a:p>
            <a:r>
              <a:t>- Explore deep learning models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t>Future Scope</a:t>
            </a:r>
          </a:p>
        </p:txBody>
      </p:sp>
      <p:sp>
        <p:nvSpPr>
          <p:cNvPr id="10" name="sketch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spcBef>
                <a:spcPct val="20000"/>
              </a:spcBef>
              <a:spcAft>
                <a:spcPts val="600"/>
              </a:spcAft>
              <a:buNone/>
            </a:pPr>
            <a:endParaRPr lang="en-US" sz="2200">
              <a:latin typeface="Franklin Gothic Book" panose="020B0503020102020204"/>
            </a:endParaRP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Deploy as a web-based dashboard for bank marketers.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</a:pP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Add real-time updates using API-based customer data.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</a:pP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Include additional client attributes like transaction history.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</a:pP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Use advanced models like XGBoost, CatBoost, or neural networks.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- Moro, S., Cortez, P., &amp; Rita, P. (2014). A Data-Driven Approach to Predict the Success of Bank Telemarketing</a:t>
            </a:r>
          </a:p>
          <a:p>
            <a:r>
              <a:t>- UCI Repository: https://archive.ics.uci.edu/ml/datasets/Bank+Marketing</a:t>
            </a:r>
          </a:p>
          <a:p>
            <a:r>
              <a:t>- Scikit-learn Documentation</a:t>
            </a:r>
          </a:p>
          <a:p>
            <a:r>
              <a:t>- IBM AI Capstone Project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t>References</a:t>
            </a:r>
          </a:p>
        </p:txBody>
      </p:sp>
      <p:sp>
        <p:nvSpPr>
          <p:cNvPr id="10" name="sketch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sz="2200" b="1" dirty="0">
                <a:latin typeface="Franklin Gothic Book" panose="020B0503020102020204"/>
              </a:rPr>
              <a:t>UCI Machine Learning Repository: https://archive.ics.uci.edu/ml/datasets/Bank+Marketing</a:t>
            </a:r>
            <a:endParaRPr lang="en-US" altLang="en-US" sz="2200" b="1" dirty="0">
              <a:latin typeface="Franklin Gothic Book" panose="020B0503020102020204"/>
            </a:endParaRPr>
          </a:p>
          <a:p>
            <a:endParaRPr lang="en-US" altLang="en-US" sz="2200" b="1" dirty="0">
              <a:latin typeface="Franklin Gothic Book" panose="020B0503020102020204"/>
            </a:endParaRPr>
          </a:p>
          <a:p>
            <a:r>
              <a:rPr lang="en-US" altLang="en-US" sz="2200" b="1" dirty="0">
                <a:latin typeface="Franklin Gothic Book" panose="020B0503020102020204"/>
              </a:rPr>
              <a:t>Scikit-learn Documentation</a:t>
            </a:r>
            <a:endParaRPr lang="en-US" altLang="en-US" sz="2200" b="1" dirty="0">
              <a:latin typeface="Franklin Gothic Book" panose="020B0503020102020204"/>
            </a:endParaRPr>
          </a:p>
          <a:p>
            <a:endParaRPr lang="en-US" altLang="en-US" sz="2200" b="1" dirty="0">
              <a:latin typeface="Franklin Gothic Book" panose="020B0503020102020204"/>
            </a:endParaRPr>
          </a:p>
          <a:p>
            <a:r>
              <a:rPr lang="en-IN" sz="2200" b="1" dirty="0">
                <a:latin typeface="Franklin Gothic Book" panose="020B0503020102020204"/>
              </a:rPr>
              <a:t>GitHub Link:</a:t>
            </a:r>
            <a:r>
              <a:rPr lang="en-IN" sz="2200" b="1" dirty="0">
                <a:solidFill>
                  <a:srgbClr val="0070C0"/>
                </a:solidFill>
                <a:latin typeface="Franklin Gothic Book" panose="020B0503020102020204"/>
              </a:rPr>
              <a:t> </a:t>
            </a:r>
            <a:r>
              <a:rPr lang="en-US" altLang="en-US" sz="2200" b="1" u="sng" dirty="0">
                <a:solidFill>
                  <a:srgbClr val="0070C0"/>
                </a:solidFill>
                <a:latin typeface="Franklin Gothic Book" panose="020B0503020102020204"/>
                <a:hlinkClick r:id="rId1" action="ppaction://hlinkfile">
                  <a:extLst>
                    <a:ext uri="{DAF060AB-1E55-43B9-8AAB-6FB025537F2F}">
                      <wpsdc:hlinkClr xmlns:wpsdc="http://www.wps.cn/officeDocument/2017/drawingmlCustomData" val="46B1E1"/>
                      <wpsdc:folHlinkClr xmlns:wpsdc="http://www.wps.cn/officeDocument/2017/drawingmlCustomData" val="96607D"/>
                      <wpsdc:hlinkUnderline xmlns:wpsdc="http://www.wps.cn/officeDocument/2017/drawingmlCustomData" val="1"/>
                    </a:ext>
                  </a:extLst>
                </a:hlinkClick>
              </a:rPr>
              <a:t>https://github.com/ChandanaS7/Client-Behavior-Classification.git</a:t>
            </a:r>
            <a:endParaRPr lang="en-US" altLang="en-US" sz="2200" b="1" u="sng" dirty="0">
              <a:solidFill>
                <a:srgbClr val="0070C0"/>
              </a:solidFill>
              <a:latin typeface="Franklin Gothic Book" panose="020B0503020102020204"/>
            </a:endParaRPr>
          </a:p>
          <a:p>
            <a:endParaRPr lang="en-IN" sz="2200" b="1" u="sng" dirty="0">
              <a:solidFill>
                <a:srgbClr val="0070C0"/>
              </a:solidFill>
              <a:latin typeface="Franklin Gothic Book" panose="020B0503020102020204"/>
            </a:endParaRPr>
          </a:p>
          <a:p>
            <a:pPr marL="0" indent="0">
              <a:buNone/>
            </a:pPr>
            <a:endParaRPr lang="en-IN" sz="2200" b="1" dirty="0">
              <a:latin typeface="Franklin Gothic Book" panose="020B0503020102020204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38200" y="451381"/>
            <a:ext cx="10512552" cy="40665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  <a:endParaRPr lang="en-US" sz="6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4" name="sketch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• Problem Statement</a:t>
            </a:r>
          </a:p>
          <a:p>
            <a:r>
              <a:t>• Proposed System/Solution</a:t>
            </a:r>
          </a:p>
          <a:p>
            <a:r>
              <a:t>• System Development Approach</a:t>
            </a:r>
          </a:p>
          <a:p>
            <a:r>
              <a:t>• Algorithm &amp; Deployment</a:t>
            </a:r>
          </a:p>
          <a:p>
            <a:r>
              <a:t>• Result</a:t>
            </a:r>
          </a:p>
          <a:p>
            <a:r>
              <a:t>• Conclusion</a:t>
            </a:r>
          </a:p>
          <a:p>
            <a:r>
              <a:t>• Future Scope</a:t>
            </a:r>
          </a:p>
          <a:p>
            <a:r>
              <a:t>• References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t>Outline</a:t>
            </a:r>
          </a:p>
        </p:txBody>
      </p:sp>
      <p:sp>
        <p:nvSpPr>
          <p:cNvPr id="21" name="sketch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 panose="020B0604020202020204"/>
                <a:cs typeface="Arial" panose="020B0604020202020204"/>
              </a:rPr>
              <a:t>Problem Statement </a:t>
            </a:r>
            <a:endParaRPr lang="en-US" sz="2200" b="1">
              <a:latin typeface="Arial" panose="020B0604020202020204"/>
              <a:cs typeface="Arial" panose="020B0604020202020204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 panose="020B0604020202020204"/>
                <a:cs typeface="Arial" panose="020B0604020202020204"/>
              </a:rPr>
              <a:t>Proposed System/Solution</a:t>
            </a:r>
            <a:endParaRPr lang="en-US" sz="2200">
              <a:latin typeface="Arial" panose="020B0604020202020204"/>
              <a:cs typeface="Arial" panose="020B0604020202020204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 panose="020B0604020202020204"/>
                <a:cs typeface="Arial" panose="020B0604020202020204"/>
              </a:rPr>
              <a:t>System Development Approach </a:t>
            </a:r>
            <a:endParaRPr lang="en-US" sz="2200" b="1">
              <a:latin typeface="Arial" panose="020B0604020202020204"/>
              <a:cs typeface="Arial" panose="020B0604020202020204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 panose="020B0604020202020204"/>
                <a:cs typeface="Arial" panose="020B0604020202020204"/>
              </a:rPr>
              <a:t>Algorithm &amp; Deployment  </a:t>
            </a:r>
            <a:endParaRPr lang="en-US" sz="2200">
              <a:latin typeface="Arial" panose="020B0604020202020204"/>
              <a:cs typeface="Arial" panose="020B0604020202020204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 panose="020B0604020202020204"/>
                <a:cs typeface="Arial" panose="020B0604020202020204"/>
              </a:rPr>
              <a:t>Result (Output Image)</a:t>
            </a:r>
            <a:endParaRPr lang="en-US" sz="2200">
              <a:latin typeface="Arial" panose="020B0604020202020204"/>
              <a:cs typeface="Arial" panose="020B0604020202020204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 panose="020B0604020202020204"/>
                <a:cs typeface="Arial" panose="020B0604020202020204"/>
              </a:rPr>
              <a:t>Conclusion</a:t>
            </a:r>
            <a:endParaRPr lang="en-US" sz="2200">
              <a:latin typeface="Arial" panose="020B0604020202020204"/>
              <a:cs typeface="Arial" panose="020B0604020202020204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 panose="020B0604020202020204"/>
                <a:cs typeface="Arial" panose="020B0604020202020204"/>
              </a:rPr>
              <a:t>Future Scope</a:t>
            </a:r>
            <a:endParaRPr lang="en-US" sz="2200">
              <a:latin typeface="Arial" panose="020B0604020202020204"/>
              <a:cs typeface="Arial" panose="020B0604020202020204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 panose="020B0604020202020204"/>
                <a:cs typeface="Arial" panose="020B0604020202020204"/>
              </a:rPr>
              <a:t>References</a:t>
            </a:r>
            <a:endParaRPr lang="en-US" sz="2200">
              <a:latin typeface="Arial" panose="020B0604020202020204"/>
              <a:cs typeface="Arial" panose="020B0604020202020204"/>
            </a:endParaRPr>
          </a:p>
          <a:p>
            <a:endParaRPr lang="en-GB" sz="2200">
              <a:latin typeface="Aptos" panose="020B00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Banks often struggle to identify which clients are likely to subscribe to term deposit offers. Making accurate predictions using customer demographic and behavioral data is a major challenge. Misclassification can lead to missed marketing opportunities or wasted resources.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t>Problem Statement</a:t>
            </a:r>
          </a:p>
        </p:txBody>
      </p:sp>
      <p:sp>
        <p:nvSpPr>
          <p:cNvPr id="17" name="sketch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altLang="en-US" sz="2200"/>
              <a:t>Banks often struggle to identify which clients are likely to subscribe to term deposit offers. Making accurate predictions using customer demographic and behavioral data is a major challenge. Misclassification can lead to missed marketing opportunities or wasted resources.</a:t>
            </a:r>
            <a:endParaRPr lang="en-US" altLang="en-US"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We propose a machine learning-based classification model that can predict whether a client will subscribe to a term deposit offer. The system will:</a:t>
            </a:r>
          </a:p>
          <a:p>
            <a:r>
              <a:t>• Preprocess and transform client data</a:t>
            </a:r>
          </a:p>
          <a:p>
            <a:r>
              <a:t>• Select the most relevant features</a:t>
            </a:r>
          </a:p>
          <a:p>
            <a:r>
              <a:t>• Train classification models (Decision Tree, Extra Trees, Logistic Regression)</a:t>
            </a:r>
          </a:p>
          <a:p>
            <a:r>
              <a:t>• Evaluate and visualize model performance for better decision-making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t>Proposed Solution</a:t>
            </a:r>
          </a:p>
        </p:txBody>
      </p:sp>
      <p:sp>
        <p:nvSpPr>
          <p:cNvPr id="10" name="sketch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Banks often struggle to identify which clients are likely to subscribe to term deposit offers. Making accurate predictions using customer demographic and behavioral data is a major challenge. Misclassification can lead to missed marketing opportunities or wasted resources.</a:t>
            </a:r>
            <a:endParaRPr lang="en-US" altLang="en-US" sz="1800" b="1">
              <a:latin typeface="Calibri" panose="020F0502020204030204" charset="0"/>
              <a:ea typeface="Calibri" panose="020F0502020204030204"/>
              <a:cs typeface="Calibri" panose="020F050202020403020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Preprocess and transform client data</a:t>
            </a:r>
            <a:r>
              <a:rPr lang="en-IN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 : </a:t>
            </a: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Preprocess data by encoding categorical values and normalizing numeric features</a:t>
            </a:r>
            <a:r>
              <a:rPr lang="en-IN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.</a:t>
            </a:r>
            <a:endParaRPr lang="en-IN" altLang="en-US" sz="1800" b="1">
              <a:latin typeface="Calibri" panose="020F0502020204030204" charset="0"/>
              <a:ea typeface="Calibri" panose="020F0502020204030204"/>
              <a:cs typeface="Calibri" panose="020F050202020403020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Select the most relevant features</a:t>
            </a:r>
            <a:r>
              <a:rPr lang="en-IN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: </a:t>
            </a: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Select important features using statistical and model-based methods (e.g., Chi2, Mutual Info, Extra Trees)</a:t>
            </a:r>
            <a:endParaRPr lang="en-US" altLang="en-US" sz="1800" b="1">
              <a:latin typeface="Calibri" panose="020F0502020204030204" charset="0"/>
              <a:ea typeface="Calibri" panose="020F0502020204030204"/>
              <a:cs typeface="Calibri" panose="020F050202020403020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Train classification models (Decision Tree, Extra Trees, Logistic Regression)</a:t>
            </a:r>
            <a:r>
              <a:rPr lang="en-IN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 : </a:t>
            </a: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Train models like</a:t>
            </a:r>
            <a:r>
              <a:rPr lang="en-IN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:</a:t>
            </a:r>
            <a:endParaRPr lang="en-IN" altLang="en-US" sz="1800" b="1">
              <a:latin typeface="Calibri" panose="020F0502020204030204" charset="0"/>
              <a:ea typeface="Calibri" panose="020F0502020204030204"/>
              <a:cs typeface="Calibri" panose="020F0502020204030204" charset="0"/>
            </a:endParaRPr>
          </a:p>
          <a:p>
            <a:pPr marL="0" indent="0">
              <a:spcBef>
                <a:spcPct val="20000"/>
              </a:spcBef>
              <a:spcAft>
                <a:spcPts val="600"/>
              </a:spcAft>
              <a:buNone/>
            </a:pPr>
            <a:r>
              <a:rPr lang="en-IN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       </a:t>
            </a: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Decision Tree (for interpretability)</a:t>
            </a:r>
            <a:endParaRPr lang="en-US" altLang="en-US" sz="1800" b="1">
              <a:latin typeface="Calibri" panose="020F0502020204030204" charset="0"/>
              <a:ea typeface="Calibri" panose="020F0502020204030204"/>
              <a:cs typeface="Calibri" panose="020F0502020204030204" charset="0"/>
            </a:endParaRPr>
          </a:p>
          <a:p>
            <a:pPr marL="0" indent="0">
              <a:spcBef>
                <a:spcPct val="20000"/>
              </a:spcBef>
              <a:spcAft>
                <a:spcPts val="600"/>
              </a:spcAft>
              <a:buNone/>
            </a:pPr>
            <a:r>
              <a:rPr lang="en-IN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       </a:t>
            </a: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Extra Trees (for high accuracy)</a:t>
            </a:r>
            <a:endParaRPr lang="en-US" altLang="en-US" sz="1800" b="1">
              <a:latin typeface="Calibri" panose="020F0502020204030204" charset="0"/>
              <a:ea typeface="Calibri" panose="020F0502020204030204"/>
              <a:cs typeface="Calibri" panose="020F0502020204030204" charset="0"/>
            </a:endParaRPr>
          </a:p>
          <a:p>
            <a:pPr marL="0" indent="0">
              <a:spcBef>
                <a:spcPct val="20000"/>
              </a:spcBef>
              <a:spcAft>
                <a:spcPts val="600"/>
              </a:spcAft>
              <a:buNone/>
            </a:pPr>
            <a:r>
              <a:rPr lang="en-IN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       </a:t>
            </a: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Logistic Regression (as baseline)</a:t>
            </a:r>
            <a:endParaRPr lang="en-US" altLang="en-US" sz="1800" b="1">
              <a:latin typeface="Calibri" panose="020F0502020204030204" charset="0"/>
              <a:ea typeface="Calibri" panose="020F0502020204030204"/>
              <a:cs typeface="Calibri" panose="020F050202020403020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Evaluate and visualize model performance for better decision-making</a:t>
            </a:r>
            <a:r>
              <a:rPr lang="en-IN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 : </a:t>
            </a:r>
            <a:r>
              <a:rPr lang="en-US" altLang="en-US" sz="1800" b="1">
                <a:latin typeface="Calibri" panose="020F0502020204030204" charset="0"/>
                <a:ea typeface="Calibri" panose="020F0502020204030204"/>
                <a:cs typeface="Calibri" panose="020F0502020204030204" charset="0"/>
              </a:rPr>
              <a:t>Evaluate models using accuracy score and confusion matrix</a:t>
            </a:r>
            <a:endParaRPr lang="en-US" altLang="en-US" sz="1800" b="1">
              <a:latin typeface="Calibri" panose="020F0502020204030204" charset="0"/>
              <a:ea typeface="Calibri" panose="020F0502020204030204"/>
              <a:cs typeface="Calibri" panose="020F0502020204030204" charset="0"/>
            </a:endParaRPr>
          </a:p>
          <a:p>
            <a:pPr marL="324485" lvl="1" indent="0">
              <a:spcBef>
                <a:spcPct val="20000"/>
              </a:spcBef>
              <a:spcAft>
                <a:spcPts val="600"/>
              </a:spcAft>
              <a:buFont typeface="Arial" panose="020B0604020202020204"/>
              <a:buNone/>
            </a:pPr>
            <a:endParaRPr lang="en-US" altLang="en-US" sz="1800" b="1">
              <a:latin typeface="Calibri" panose="020F0502020204030204" charset="0"/>
              <a:ea typeface="Calibri" panose="020F0502020204030204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Libraries Used:</a:t>
            </a:r>
          </a:p>
          <a:p>
            <a:r>
              <a:t>- pandas, numpy, matplotlib, seaborn</a:t>
            </a:r>
          </a:p>
          <a:p>
            <a:r>
              <a:t>- sklearn: preprocessing, model selection, classifiers, metrics</a:t>
            </a:r>
          </a:p>
          <a:p>
            <a:r>
              <a:t>- graphviz: decision tree visualization</a:t>
            </a:r>
          </a:p>
          <a:p/>
          <a:p>
            <a:r>
              <a:t>System Steps:</a:t>
            </a:r>
          </a:p>
          <a:p>
            <a:r>
              <a:t>- Data preprocessing (encoding + normalization)</a:t>
            </a:r>
          </a:p>
          <a:p>
            <a:r>
              <a:t>- Feature selection (chi2, mutual_info, ExtraTrees)</a:t>
            </a:r>
          </a:p>
          <a:p>
            <a:r>
              <a:t>- Model training (Scikit-learn)</a:t>
            </a:r>
          </a:p>
          <a:p>
            <a:r>
              <a:t>- Tree visualization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marL="324485" lvl="1" indent="0">
              <a:spcBef>
                <a:spcPct val="20000"/>
              </a:spcBef>
              <a:spcAft>
                <a:spcPts val="600"/>
              </a:spcAft>
              <a:buFont typeface="Arial" panose="020B0604020202020204"/>
              <a:buNone/>
            </a:pPr>
            <a:r>
              <a:rPr lang="en-IN" altLang="" sz="44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+mn-ea"/>
              </a:rPr>
              <a:t>System Development Approach</a:t>
            </a:r>
            <a:endParaRPr lang="en-IN" altLang="" sz="4400" kern="1200">
              <a:solidFill>
                <a:schemeClr val="tx1"/>
              </a:solidFill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10" name="sketch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130"/>
            <a:ext cx="9294495" cy="4251960"/>
          </a:xfrm>
        </p:spPr>
        <p:txBody>
          <a:bodyPr vert="horz" lIns="91440" tIns="45720" rIns="91440" bIns="45720" rtlCol="0">
            <a:normAutofit fontScale="25000"/>
          </a:bodyPr>
          <a:lstStyle/>
          <a:p>
            <a:pPr marL="0" indent="0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None/>
            </a:pPr>
            <a:r>
              <a:rPr lang="en-US" altLang="en-US" sz="5600" b="1">
                <a:latin typeface="Franklin Gothic Book" panose="020B0503020102020204" charset="0"/>
                <a:cs typeface="Franklin Gothic Book" panose="020B0503020102020204" charset="0"/>
              </a:rPr>
              <a:t>Libraries Used:</a:t>
            </a: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5600" b="1">
                <a:latin typeface="Franklin Gothic Book" panose="020B0503020102020204" charset="0"/>
                <a:cs typeface="Franklin Gothic Book" panose="020B0503020102020204" charset="0"/>
              </a:rPr>
              <a:t>pandas, numpy, matplotlib, seaborn</a:t>
            </a: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5600" b="1">
                <a:latin typeface="Franklin Gothic Book" panose="020B0503020102020204" charset="0"/>
                <a:cs typeface="Franklin Gothic Book" panose="020B0503020102020204" charset="0"/>
              </a:rPr>
              <a:t>sklearn: preprocessing, model selection, classifiers, metrics</a:t>
            </a: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5600" b="1">
                <a:latin typeface="Franklin Gothic Book" panose="020B0503020102020204" charset="0"/>
                <a:cs typeface="Franklin Gothic Book" panose="020B0503020102020204" charset="0"/>
              </a:rPr>
              <a:t>graphviz: decision tree visualization</a:t>
            </a: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0" indent="0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None/>
            </a:pPr>
            <a:r>
              <a:rPr lang="en-US" altLang="en-US" sz="5600" b="1">
                <a:latin typeface="Franklin Gothic Book" panose="020B0503020102020204" charset="0"/>
                <a:cs typeface="Franklin Gothic Book" panose="020B0503020102020204" charset="0"/>
              </a:rPr>
              <a:t>System Steps:</a:t>
            </a: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5600" b="1">
                <a:latin typeface="Franklin Gothic Book" panose="020B0503020102020204" charset="0"/>
                <a:cs typeface="Franklin Gothic Book" panose="020B0503020102020204" charset="0"/>
              </a:rPr>
              <a:t>Data preprocessing (encoding + normalization)</a:t>
            </a: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5600" b="1">
                <a:latin typeface="Franklin Gothic Book" panose="020B0503020102020204" charset="0"/>
                <a:cs typeface="Franklin Gothic Book" panose="020B0503020102020204" charset="0"/>
              </a:rPr>
              <a:t>Feature selection (chi2, mutual_info, ExtraTrees)</a:t>
            </a: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5600" b="1">
                <a:latin typeface="Franklin Gothic Book" panose="020B0503020102020204" charset="0"/>
                <a:cs typeface="Franklin Gothic Book" panose="020B0503020102020204" charset="0"/>
              </a:rPr>
              <a:t>Model training (using Scikit-learn)</a:t>
            </a: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6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5600" b="1">
                <a:latin typeface="Franklin Gothic Book" panose="020B0503020102020204" charset="0"/>
                <a:cs typeface="Franklin Gothic Book" panose="020B0503020102020204" charset="0"/>
              </a:rPr>
              <a:t>Tree visualization</a:t>
            </a:r>
            <a:endParaRPr lang="en-US" altLang="en-US" sz="56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200"/>
          </a:p>
          <a:p>
            <a:pPr marL="305435" indent="-305435">
              <a:spcBef>
                <a:spcPct val="2000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Algorithms Used:</a:t>
            </a:r>
          </a:p>
          <a:p>
            <a:r>
              <a:t>- ExtraTreesClassifier for feature importance and classification</a:t>
            </a:r>
          </a:p>
          <a:p>
            <a:r>
              <a:t>- LogisticRegression for baseline classification</a:t>
            </a:r>
          </a:p>
          <a:p>
            <a:r>
              <a:t>- DecisionTreeClassifier for interpretability</a:t>
            </a:r>
          </a:p>
          <a:p/>
          <a:p>
            <a:r>
              <a:t>Input Data:</a:t>
            </a:r>
          </a:p>
          <a:p>
            <a:r>
              <a:t>- Categorical &amp; numerical client features</a:t>
            </a:r>
          </a:p>
          <a:p/>
          <a:p>
            <a:r>
              <a:t>Deployment:</a:t>
            </a:r>
          </a:p>
          <a:p>
            <a:r>
              <a:t>- Models trained using train_test_split</a:t>
            </a:r>
          </a:p>
          <a:p>
            <a:r>
              <a:t>- Accuracy measured using accuracy_score</a:t>
            </a:r>
          </a:p>
          <a:p>
            <a:r>
              <a:t>- Tree visualized using Graphviz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t>Algorithm &amp; Deployment</a:t>
            </a:r>
          </a:p>
        </p:txBody>
      </p:sp>
      <p:sp>
        <p:nvSpPr>
          <p:cNvPr id="10" name="sketch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None/>
            </a:pPr>
            <a:r>
              <a:rPr lang="en-US" altLang="en-US" sz="1400" b="1">
                <a:latin typeface="Franklin Gothic Book" panose="020B0503020102020204" charset="0"/>
                <a:cs typeface="Franklin Gothic Book" panose="020B0503020102020204" charset="0"/>
              </a:rPr>
              <a:t>Algorithms Used:</a:t>
            </a: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1400" b="1">
                <a:latin typeface="Franklin Gothic Book" panose="020B0503020102020204" charset="0"/>
                <a:cs typeface="Franklin Gothic Book" panose="020B0503020102020204" charset="0"/>
              </a:rPr>
              <a:t>ExtraTreesClassifier: for feature importance and classification</a:t>
            </a: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1400" b="1">
                <a:latin typeface="Franklin Gothic Book" panose="020B0503020102020204" charset="0"/>
                <a:cs typeface="Franklin Gothic Book" panose="020B0503020102020204" charset="0"/>
              </a:rPr>
              <a:t>LogisticRegression: baseline classification</a:t>
            </a: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1400" b="1">
                <a:latin typeface="Franklin Gothic Book" panose="020B0503020102020204" charset="0"/>
                <a:cs typeface="Franklin Gothic Book" panose="020B0503020102020204" charset="0"/>
              </a:rPr>
              <a:t>DecisionTreeClassifier: for model interpretability</a:t>
            </a: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0" indent="0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None/>
            </a:pPr>
            <a:r>
              <a:rPr lang="en-US" altLang="en-US" sz="1400" b="1">
                <a:latin typeface="Franklin Gothic Book" panose="020B0503020102020204" charset="0"/>
                <a:cs typeface="Franklin Gothic Book" panose="020B0503020102020204" charset="0"/>
              </a:rPr>
              <a:t>Input Data:</a:t>
            </a: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1400" b="1">
                <a:latin typeface="Franklin Gothic Book" panose="020B0503020102020204" charset="0"/>
                <a:cs typeface="Franklin Gothic Book" panose="020B0503020102020204" charset="0"/>
              </a:rPr>
              <a:t>Categorical features (job, marital, education, etc.)</a:t>
            </a: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1400" b="1">
                <a:latin typeface="Franklin Gothic Book" panose="020B0503020102020204" charset="0"/>
                <a:cs typeface="Franklin Gothic Book" panose="020B0503020102020204" charset="0"/>
              </a:rPr>
              <a:t>Numerical features (age, campaign, duration, etc.)</a:t>
            </a: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0" indent="0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None/>
            </a:pPr>
            <a:r>
              <a:rPr lang="en-US" altLang="en-US" sz="1400" b="1">
                <a:latin typeface="Franklin Gothic Book" panose="020B0503020102020204" charset="0"/>
                <a:cs typeface="Franklin Gothic Book" panose="020B0503020102020204" charset="0"/>
              </a:rPr>
              <a:t>Deployment:</a:t>
            </a: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1400" b="1">
                <a:latin typeface="Franklin Gothic Book" panose="020B0503020102020204" charset="0"/>
                <a:cs typeface="Franklin Gothic Book" panose="020B0503020102020204" charset="0"/>
              </a:rPr>
              <a:t>Model trained using train_test_split</a:t>
            </a: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1400" b="1">
                <a:latin typeface="Franklin Gothic Book" panose="020B0503020102020204" charset="0"/>
                <a:cs typeface="Franklin Gothic Book" panose="020B0503020102020204" charset="0"/>
              </a:rPr>
              <a:t>Accuracy evaluated using accuracy_score</a:t>
            </a: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305435" indent="-305435">
              <a:lnSpc>
                <a:spcPct val="70000"/>
              </a:lnSpc>
              <a:spcBef>
                <a:spcPts val="20"/>
              </a:spcBef>
              <a:spcAft>
                <a:spcPts val="600"/>
              </a:spcAft>
              <a:buFont typeface="Arial" panose="020B0604020202020204"/>
              <a:buChar char="•"/>
            </a:pPr>
            <a:r>
              <a:rPr lang="en-US" altLang="en-US" sz="1400" b="1">
                <a:latin typeface="Franklin Gothic Book" panose="020B0503020102020204" charset="0"/>
                <a:cs typeface="Franklin Gothic Book" panose="020B0503020102020204" charset="0"/>
              </a:rPr>
              <a:t>Tree visualized using  plot_tree</a:t>
            </a:r>
            <a:endParaRPr lang="en-US" altLang="en-US" sz="1400" b="1">
              <a:latin typeface="Franklin Gothic Book" panose="020B0503020102020204" charset="0"/>
              <a:cs typeface="Franklin Gothic Book" panose="020B050302010202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Accuracy Scores:</a:t>
            </a:r>
          </a:p>
          <a:p>
            <a:r>
              <a:t>- Extra Trees Classifier: ~90%</a:t>
            </a:r>
          </a:p>
          <a:p>
            <a:r>
              <a:t>- Logistic Regression: ~89–90%</a:t>
            </a:r>
          </a:p>
          <a:p>
            <a:r>
              <a:t>- Decision Tree: ~87%</a:t>
            </a:r>
          </a:p>
          <a:p/>
          <a:p>
            <a:r>
              <a:t>Top Features: duration, euribor3m, age, cons.price.idx</a:t>
            </a:r>
          </a:p>
          <a:p/>
          <a:p>
            <a:r>
              <a:t>(Insert decision tree image from graphviz here)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t>Result</a:t>
            </a:r>
          </a:p>
        </p:txBody>
      </p:sp>
      <p:sp>
        <p:nvSpPr>
          <p:cNvPr id="10" name="sketch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 lnSpcReduction="20000"/>
          </a:bodyPr>
          <a:lstStyle/>
          <a:p>
            <a:pPr marL="0" indent="0">
              <a:buNone/>
            </a:pPr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Accuracy Scores: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0" indent="0">
              <a:buNone/>
            </a:pP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Extra Trees Classifier: ~90%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Logistic Regression: ~89–90%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Decision Tree: ~87%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0" indent="0">
              <a:buNone/>
            </a:pPr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Top Features Identified: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0" indent="0">
              <a:buNone/>
            </a:pP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  <a:p>
            <a:pPr marL="0" indent="0">
              <a:buNone/>
            </a:pPr>
            <a:r>
              <a:rPr lang="en-US" altLang="en-US" sz="2200" b="1">
                <a:latin typeface="Franklin Gothic Book" panose="020B0503020102020204" charset="0"/>
                <a:cs typeface="Franklin Gothic Book" panose="020B0503020102020204" charset="0"/>
              </a:rPr>
              <a:t>duration, euribor3m, age, cons.price.idx, etc.</a:t>
            </a:r>
            <a:endParaRPr lang="en-US" altLang="en-US" sz="2200" b="1">
              <a:latin typeface="Franklin Gothic Book" panose="020B0503020102020204" charset="0"/>
              <a:cs typeface="Franklin Gothic Book" panose="020B050302010202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Output</a:t>
            </a:r>
            <a:endParaRPr lang="en-I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4000" y="1489710"/>
            <a:ext cx="5405120" cy="44780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475" y="1623695"/>
            <a:ext cx="5497195" cy="4241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99110" y="224155"/>
            <a:ext cx="11024235" cy="62471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5683</Words>
  <Application>WPS Presentation</Application>
  <PresentationFormat>Widescreen</PresentationFormat>
  <Paragraphs>205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40" baseType="lpstr">
      <vt:lpstr>Arial</vt:lpstr>
      <vt:lpstr>SimSun</vt:lpstr>
      <vt:lpstr>Wingdings</vt:lpstr>
      <vt:lpstr>Arial</vt:lpstr>
      <vt:lpstr>Aptos</vt:lpstr>
      <vt:lpstr>Franklin Gothic Book</vt:lpstr>
      <vt:lpstr>Calibri</vt:lpstr>
      <vt:lpstr>Segoe UI</vt:lpstr>
      <vt:lpstr>Aptos Display</vt:lpstr>
      <vt:lpstr>Segoe UI Variable Display</vt:lpstr>
      <vt:lpstr>Microsoft YaHei</vt:lpstr>
      <vt:lpstr>Arial Unicode MS</vt:lpstr>
      <vt:lpstr>Calibri Light</vt:lpstr>
      <vt:lpstr>Aptos</vt:lpstr>
      <vt:lpstr>江城圆体 400W</vt:lpstr>
      <vt:lpstr>Crimson Text SemiBold</vt:lpstr>
      <vt:lpstr>Charis SIL</vt:lpstr>
      <vt:lpstr>Bahnschrift</vt:lpstr>
      <vt:lpstr>Calibri</vt:lpstr>
      <vt:lpstr>Franklin Gothic Book</vt:lpstr>
      <vt:lpstr>Franklin Gothic Demi</vt:lpstr>
      <vt:lpstr>Franklin Gothic Heavy</vt:lpstr>
      <vt:lpstr>office theme</vt:lpstr>
      <vt:lpstr>CAPSTONE PROJECT</vt:lpstr>
      <vt:lpstr>Outline</vt:lpstr>
      <vt:lpstr>Problem Statement</vt:lpstr>
      <vt:lpstr>Proposed Solution</vt:lpstr>
      <vt:lpstr>System Development Approach</vt:lpstr>
      <vt:lpstr>Algorithm &amp; Deployment</vt:lpstr>
      <vt:lpstr>Result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Conclusion</vt:lpstr>
      <vt:lpstr>Future Scope</vt:lpstr>
      <vt:lpstr>References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karthiga</dc:creator>
  <cp:lastModifiedBy>Chandana S</cp:lastModifiedBy>
  <cp:revision>15</cp:revision>
  <dcterms:created xsi:type="dcterms:W3CDTF">2013-07-15T20:26:00Z</dcterms:created>
  <dcterms:modified xsi:type="dcterms:W3CDTF">2025-07-13T14:19:26Z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E38852D24C6B4F139ADB7621010A8CC2_13</vt:lpwstr>
  </property>
  <property fmtid="{D5CDD505-2E9C-101B-9397-08002B2CF9AE}" pid="3" name="KSOProductBuildVer">
    <vt:lpwstr>1033-12.2.0.21931</vt:lpwstr>
  </property>
</Properties>
</file>